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1"/>
  </p:notesMasterIdLst>
  <p:handoutMasterIdLst>
    <p:handoutMasterId r:id="rId52"/>
  </p:handoutMasterIdLst>
  <p:sldIdLst>
    <p:sldId id="268" r:id="rId10"/>
    <p:sldId id="328" r:id="rId11"/>
    <p:sldId id="374" r:id="rId12"/>
    <p:sldId id="274" r:id="rId13"/>
    <p:sldId id="341" r:id="rId14"/>
    <p:sldId id="343" r:id="rId15"/>
    <p:sldId id="279" r:id="rId16"/>
    <p:sldId id="280" r:id="rId17"/>
    <p:sldId id="344" r:id="rId18"/>
    <p:sldId id="346" r:id="rId19"/>
    <p:sldId id="347" r:id="rId20"/>
    <p:sldId id="284" r:id="rId21"/>
    <p:sldId id="285" r:id="rId22"/>
    <p:sldId id="286" r:id="rId23"/>
    <p:sldId id="367" r:id="rId24"/>
    <p:sldId id="368" r:id="rId25"/>
    <p:sldId id="369" r:id="rId26"/>
    <p:sldId id="370" r:id="rId27"/>
    <p:sldId id="371" r:id="rId28"/>
    <p:sldId id="354" r:id="rId29"/>
    <p:sldId id="355" r:id="rId30"/>
    <p:sldId id="366" r:id="rId31"/>
    <p:sldId id="358" r:id="rId32"/>
    <p:sldId id="359" r:id="rId33"/>
    <p:sldId id="316" r:id="rId34"/>
    <p:sldId id="361" r:id="rId35"/>
    <p:sldId id="362" r:id="rId36"/>
    <p:sldId id="363" r:id="rId37"/>
    <p:sldId id="364" r:id="rId38"/>
    <p:sldId id="365" r:id="rId39"/>
    <p:sldId id="323" r:id="rId40"/>
    <p:sldId id="336" r:id="rId41"/>
    <p:sldId id="373" r:id="rId42"/>
    <p:sldId id="271" r:id="rId43"/>
    <p:sldId id="335" r:id="rId44"/>
    <p:sldId id="314" r:id="rId45"/>
    <p:sldId id="288" r:id="rId46"/>
    <p:sldId id="294" r:id="rId47"/>
    <p:sldId id="298" r:id="rId48"/>
    <p:sldId id="299" r:id="rId49"/>
    <p:sldId id="372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FF15"/>
    <a:srgbClr val="54FF50"/>
    <a:srgbClr val="B4EEC3"/>
    <a:srgbClr val="DDEACE"/>
    <a:srgbClr val="F44336"/>
    <a:srgbClr val="FFFFFF"/>
    <a:srgbClr val="BAC5E8"/>
    <a:srgbClr val="E6D2DE"/>
    <a:srgbClr val="EAD6B8"/>
    <a:srgbClr val="D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08" autoAdjust="0"/>
    <p:restoredTop sz="96341" autoAdjust="0"/>
  </p:normalViewPr>
  <p:slideViewPr>
    <p:cSldViewPr snapToObjects="1">
      <p:cViewPr varScale="1">
        <p:scale>
          <a:sx n="100" d="100"/>
          <a:sy n="100" d="100"/>
        </p:scale>
        <p:origin x="176" y="79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22.02.20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22.02.20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884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573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7789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3265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/>
              <a:t>NDSS 2020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2.png"/><Relationship Id="rId2" Type="http://schemas.openxmlformats.org/officeDocument/2006/relationships/image" Target="../media/image36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40.png"/><Relationship Id="rId5" Type="http://schemas.openxmlformats.org/officeDocument/2006/relationships/image" Target="../media/image30.png"/><Relationship Id="rId15" Type="http://schemas.openxmlformats.org/officeDocument/2006/relationships/image" Target="../media/image33.png"/><Relationship Id="rId10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microsoft.com/office/2007/relationships/hdphoto" Target="../media/hdphoto2.wdp"/><Relationship Id="rId7" Type="http://schemas.openxmlformats.org/officeDocument/2006/relationships/image" Target="../media/image43.png"/><Relationship Id="rId12" Type="http://schemas.openxmlformats.org/officeDocument/2006/relationships/image" Target="../media/image42.png"/><Relationship Id="rId2" Type="http://schemas.openxmlformats.org/officeDocument/2006/relationships/image" Target="../media/image48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33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32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microsoft.com/office/2007/relationships/hdphoto" Target="../media/hdphoto4.wdp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Dhar</a:t>
            </a:r>
            <a:r>
              <a:rPr lang="en-GB" sz="2000" dirty="0"/>
              <a:t>, Enis Ulqinaku, Kari </a:t>
            </a:r>
            <a:r>
              <a:rPr lang="en-US" sz="2000" dirty="0"/>
              <a:t>Kostiainen, Srdjan Capkun</a:t>
            </a:r>
          </a:p>
          <a:p>
            <a:r>
              <a:rPr lang="en-US" sz="2000" dirty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P</a:t>
            </a:r>
            <a:r>
              <a:rPr lang="en-US" sz="2400" b="0" dirty="0"/>
              <a:t>ROTECT</a:t>
            </a:r>
            <a:r>
              <a:rPr lang="en-US" b="0" dirty="0"/>
              <a:t>IO</a:t>
            </a:r>
            <a:r>
              <a:rPr lang="en-US" sz="2400" b="0" dirty="0"/>
              <a:t>N</a:t>
            </a:r>
            <a:r>
              <a:rPr lang="en-US" b="0" dirty="0"/>
              <a:t>: Root-of-Trust for IO in 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2/24/20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847235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335AFC-9FD9-B34D-BA68-CFD6A66A7656}"/>
              </a:ext>
            </a:extLst>
          </p:cNvPr>
          <p:cNvGrpSpPr/>
          <p:nvPr/>
        </p:nvGrpSpPr>
        <p:grpSpPr>
          <a:xfrm>
            <a:off x="7761858" y="1357083"/>
            <a:ext cx="3539206" cy="3824517"/>
            <a:chOff x="1259013" y="1971661"/>
            <a:chExt cx="3539206" cy="382451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CD7CF4B-DC96-E14D-B456-26B8F8F15963}"/>
                </a:ext>
              </a:extLst>
            </p:cNvPr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5133A01-36D5-E148-800B-E6F23C0CEB96}"/>
                </a:ext>
              </a:extLst>
            </p:cNvPr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9016657-0825-D140-B119-97F0CDF58030}"/>
                </a:ext>
              </a:extLst>
            </p:cNvPr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67C6C9-F96D-F54B-BC70-3230A8B53502}"/>
                </a:ext>
              </a:extLst>
            </p:cNvPr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A24F2A-A6FD-624C-87E3-FFC1A5F2AE82}"/>
                </a:ext>
              </a:extLst>
            </p:cNvPr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C28C990-F9EA-B14B-875D-9739BADF8AE2}"/>
                </a:ext>
              </a:extLst>
            </p:cNvPr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0B2821-D5BA-984E-A1B0-7682D6211CAB}"/>
                </a:ext>
              </a:extLst>
            </p:cNvPr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8EA081D-7F63-594C-8376-A516CDD662F5}"/>
                </a:ext>
              </a:extLst>
            </p:cNvPr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EB7DC-491C-DD49-922A-B3A7662038D3}"/>
                </a:ext>
              </a:extLst>
            </p:cNvPr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0D0441-4354-7B40-ACED-ABCB7D5A0B2A}"/>
                </a:ext>
              </a:extLst>
            </p:cNvPr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93F223B-ECB2-A74F-8842-3CA49ED2C51A}"/>
                </a:ext>
              </a:extLst>
            </p:cNvPr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0B9ECE6-E4E0-5744-AF03-587162786358}"/>
                </a:ext>
              </a:extLst>
            </p:cNvPr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A7A218-51D6-A04A-8318-11BA24810140}"/>
                </a:ext>
              </a:extLst>
            </p:cNvPr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5834A0D-F8C3-4D4D-A254-966AC596021D}"/>
                </a:ext>
              </a:extLst>
            </p:cNvPr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B7A672F-3ABD-FB42-B781-054ED28ED7BE}"/>
                </a:ext>
              </a:extLst>
            </p:cNvPr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1A8FBB-57AD-F04A-BA72-5FB895B742F1}"/>
                </a:ext>
              </a:extLst>
            </p:cNvPr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Isosceles Triangle 86">
              <a:extLst>
                <a:ext uri="{FF2B5EF4-FFF2-40B4-BE49-F238E27FC236}">
                  <a16:creationId xmlns:a16="http://schemas.microsoft.com/office/drawing/2014/main" id="{946429B0-42FD-6D40-B7D1-09A3F4A1BBE8}"/>
                </a:ext>
              </a:extLst>
            </p:cNvPr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87">
              <a:extLst>
                <a:ext uri="{FF2B5EF4-FFF2-40B4-BE49-F238E27FC236}">
                  <a16:creationId xmlns:a16="http://schemas.microsoft.com/office/drawing/2014/main" id="{9BF6B6BA-A8D3-0740-9E17-DA2E76CE40D4}"/>
                </a:ext>
              </a:extLst>
            </p:cNvPr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5B09E9D-8187-7041-921E-354390A2FD10}"/>
                </a:ext>
              </a:extLst>
            </p:cNvPr>
            <p:cNvCxnSpPr>
              <a:stCxn id="53" idx="3"/>
              <a:endCxn id="54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21DE3C2-C75E-4940-8C6E-38ECCE0AC229}"/>
                </a:ext>
              </a:extLst>
            </p:cNvPr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01D8EC5-A483-D244-9399-D34069109ECB}"/>
                </a:ext>
              </a:extLst>
            </p:cNvPr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750067F-E0C3-4D47-9C55-F7C66A0CD8E6}"/>
                </a:ext>
              </a:extLst>
            </p:cNvPr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518C29A-3BF3-3748-B9BF-AFFBD49CB228}"/>
                </a:ext>
              </a:extLst>
            </p:cNvPr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86AF1FB-F843-2D4A-BD27-1F33979C75E4}"/>
                </a:ext>
              </a:extLst>
            </p:cNvPr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2878BE-652C-6F4A-9F1C-5F57DD0E2AEE}"/>
                </a:ext>
              </a:extLst>
            </p:cNvPr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6BF40DA-C9A6-DF46-82B6-6DEE26F17094}"/>
                </a:ext>
              </a:extLst>
            </p:cNvPr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2DCB38-EE2A-8C48-A20C-DE498F0B6D1B}"/>
                </a:ext>
              </a:extLst>
            </p:cNvPr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353668-858F-964C-A0FA-2876DD47A80A}"/>
                </a:ext>
              </a:extLst>
            </p:cNvPr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" name="Right Arrow 1">
            <a:extLst>
              <a:ext uri="{FF2B5EF4-FFF2-40B4-BE49-F238E27FC236}">
                <a16:creationId xmlns:a16="http://schemas.microsoft.com/office/drawing/2014/main" id="{B9149452-C0AA-3045-A6B2-150CE801B81F}"/>
              </a:ext>
            </a:extLst>
          </p:cNvPr>
          <p:cNvSpPr/>
          <p:nvPr/>
        </p:nvSpPr>
        <p:spPr>
          <a:xfrm>
            <a:off x="4628141" y="3153410"/>
            <a:ext cx="3096367" cy="471172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79" y="2662534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895600"/>
            <a:ext cx="11537950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</a:p>
          <a:p>
            <a:pPr marL="0" indent="0" algn="ctr">
              <a:buNone/>
            </a:pPr>
            <a:r>
              <a:rPr lang="en-US" dirty="0"/>
              <a:t>users are more likely not to verify it. </a:t>
            </a:r>
          </a:p>
          <a:p>
            <a:pPr marL="0" indent="0" algn="ctr">
              <a:buNone/>
            </a:pPr>
            <a:r>
              <a:rPr lang="en-US" dirty="0"/>
              <a:t>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Early Form Submission Attack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4962D0-C303-AD4B-A376-D9AD60B11D2C}"/>
              </a:ext>
            </a:extLst>
          </p:cNvPr>
          <p:cNvSpPr txBox="1"/>
          <p:nvPr/>
        </p:nvSpPr>
        <p:spPr>
          <a:xfrm>
            <a:off x="7914519" y="3356968"/>
            <a:ext cx="3897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Fidelius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Trusted overlay from FPGA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902297" y="5546562"/>
            <a:ext cx="6572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Inter-dependency between Input and output</a:t>
            </a:r>
          </a:p>
        </p:txBody>
      </p:sp>
      <p:sp>
        <p:nvSpPr>
          <p:cNvPr id="8" name="Oval 7"/>
          <p:cNvSpPr/>
          <p:nvPr/>
        </p:nvSpPr>
        <p:spPr>
          <a:xfrm>
            <a:off x="331401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"/>
          <p:cNvSpPr>
            <a:spLocks noGrp="1"/>
          </p:cNvSpPr>
          <p:nvPr>
            <p:ph idx="1"/>
          </p:nvPr>
        </p:nvSpPr>
        <p:spPr>
          <a:xfrm>
            <a:off x="300511" y="1592714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 lack of output integrity – </a:t>
            </a:r>
            <a:r>
              <a:rPr lang="en-US" sz="1600" i="1" dirty="0">
                <a:solidFill>
                  <a:srgbClr val="FF0000"/>
                </a:solidFill>
              </a:rPr>
              <a:t>the render of user inputs </a:t>
            </a:r>
            <a:r>
              <a:rPr lang="en-US" sz="1600" i="1" dirty="0"/>
              <a:t>on the screen</a:t>
            </a:r>
            <a:r>
              <a:rPr lang="en-US" sz="1600" dirty="0"/>
              <a:t> – compromises input integrity.</a:t>
            </a:r>
          </a:p>
        </p:txBody>
      </p:sp>
    </p:spTree>
    <p:extLst>
      <p:ext uri="{BB962C8B-B14F-4D97-AF65-F5344CB8AC3E}">
        <p14:creationId xmlns:p14="http://schemas.microsoft.com/office/powerpoint/2010/main" val="276808205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544965" y="5546562"/>
            <a:ext cx="3393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modalities of input</a:t>
            </a:r>
          </a:p>
        </p:txBody>
      </p:sp>
      <p:sp>
        <p:nvSpPr>
          <p:cNvPr id="8" name="Oval 7"/>
          <p:cNvSpPr/>
          <p:nvPr/>
        </p:nvSpPr>
        <p:spPr>
          <a:xfrm>
            <a:off x="427704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4476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idx="1"/>
          </p:nvPr>
        </p:nvSpPr>
        <p:spPr>
          <a:xfrm>
            <a:off x="323850" y="175676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</a:t>
            </a:r>
            <a:r>
              <a:rPr lang="en-US" sz="1600" i="1" dirty="0">
                <a:solidFill>
                  <a:srgbClr val="FF0000"/>
                </a:solidFill>
              </a:rPr>
              <a:t>not all the modalities of inputs </a:t>
            </a:r>
            <a:r>
              <a:rPr lang="en-US" sz="1600" dirty="0"/>
              <a:t>are secured simultaneously, none of them can be fully secured.</a:t>
            </a:r>
          </a:p>
        </p:txBody>
      </p:sp>
    </p:spTree>
    <p:extLst>
      <p:ext uri="{BB962C8B-B14F-4D97-AF65-F5344CB8AC3E}">
        <p14:creationId xmlns:p14="http://schemas.microsoft.com/office/powerpoint/2010/main" val="338843017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734104" y="5546562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cognitive load</a:t>
            </a:r>
          </a:p>
        </p:txBody>
      </p:sp>
      <p:sp>
        <p:nvSpPr>
          <p:cNvPr id="8" name="Oval 7"/>
          <p:cNvSpPr/>
          <p:nvPr/>
        </p:nvSpPr>
        <p:spPr>
          <a:xfrm>
            <a:off x="195345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126098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446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445419" y="1641217"/>
            <a:ext cx="8629947" cy="1295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If the </a:t>
            </a:r>
            <a:r>
              <a:rPr lang="en-US" sz="1600" i="1" dirty="0">
                <a:solidFill>
                  <a:srgbClr val="FF0000"/>
                </a:solidFill>
              </a:rPr>
              <a:t>protected output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is provided </a:t>
            </a:r>
            <a:r>
              <a:rPr lang="en-US" sz="1600" i="1" dirty="0">
                <a:solidFill>
                  <a:srgbClr val="FF0000"/>
                </a:solidFill>
              </a:rPr>
              <a:t>out-of-context</a:t>
            </a:r>
            <a:r>
              <a:rPr lang="en-US" sz="1600" dirty="0"/>
              <a:t>,  users are more likely not to verify it. Therefore input integrity can be violated.</a:t>
            </a:r>
          </a:p>
        </p:txBody>
      </p:sp>
    </p:spTree>
    <p:extLst>
      <p:ext uri="{BB962C8B-B14F-4D97-AF65-F5344CB8AC3E}">
        <p14:creationId xmlns:p14="http://schemas.microsoft.com/office/powerpoint/2010/main" val="13244867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07101" y="5546562"/>
            <a:ext cx="3995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Low TCB and easy deploy</a:t>
            </a:r>
          </a:p>
        </p:txBody>
      </p:sp>
      <p:sp>
        <p:nvSpPr>
          <p:cNvPr id="8" name="Oval 7"/>
          <p:cNvSpPr/>
          <p:nvPr/>
        </p:nvSpPr>
        <p:spPr>
          <a:xfrm>
            <a:off x="302419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233172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434823" y="2471389"/>
            <a:ext cx="2133600" cy="2133600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847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655817" y="2807638"/>
            <a:ext cx="1524000" cy="1524000"/>
            <a:chOff x="3655817" y="2807638"/>
            <a:chExt cx="1524000" cy="1524000"/>
          </a:xfrm>
        </p:grpSpPr>
        <p:sp>
          <p:nvSpPr>
            <p:cNvPr id="10" name="Oval 9"/>
            <p:cNvSpPr/>
            <p:nvPr/>
          </p:nvSpPr>
          <p:spPr>
            <a:xfrm>
              <a:off x="3655817" y="2807638"/>
              <a:ext cx="1524000" cy="1524000"/>
            </a:xfrm>
            <a:prstGeom prst="ellipse">
              <a:avLst/>
            </a:prstGeom>
            <a:solidFill>
              <a:srgbClr val="BAC5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569788" y="3162173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169" y="3649292"/>
              <a:ext cx="609295" cy="6092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022" y="3118096"/>
              <a:ext cx="482693" cy="48269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04915" y="2807638"/>
            <a:ext cx="1524000" cy="1524000"/>
            <a:chOff x="6704915" y="2807638"/>
            <a:chExt cx="1524000" cy="1524000"/>
          </a:xfrm>
        </p:grpSpPr>
        <p:sp>
          <p:nvSpPr>
            <p:cNvPr id="18" name="Oval 1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9751219" y="2807638"/>
            <a:ext cx="1524000" cy="1524000"/>
            <a:chOff x="9751219" y="2807638"/>
            <a:chExt cx="1524000" cy="1524000"/>
          </a:xfrm>
        </p:grpSpPr>
        <p:sp>
          <p:nvSpPr>
            <p:cNvPr id="20" name="Oval 19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6719" y="2819400"/>
            <a:ext cx="1524000" cy="1524000"/>
            <a:chOff x="606719" y="2819400"/>
            <a:chExt cx="1524000" cy="1524000"/>
          </a:xfrm>
        </p:grpSpPr>
        <p:sp>
          <p:nvSpPr>
            <p:cNvPr id="9" name="Oval 8"/>
            <p:cNvSpPr/>
            <p:nvPr/>
          </p:nvSpPr>
          <p:spPr>
            <a:xfrm>
              <a:off x="60671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4276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US" dirty="0" err="1"/>
              <a:t>ProtectIOn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5" r="18747"/>
          <a:stretch/>
        </p:blipFill>
        <p:spPr>
          <a:xfrm>
            <a:off x="5697509" y="3062478"/>
            <a:ext cx="609600" cy="975238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956176" y="4522648"/>
            <a:ext cx="3905623" cy="1055228"/>
            <a:chOff x="7956176" y="4522648"/>
            <a:chExt cx="3905623" cy="1055228"/>
          </a:xfrm>
        </p:grpSpPr>
        <p:sp>
          <p:nvSpPr>
            <p:cNvPr id="26" name="Rounded Rectangle 25"/>
            <p:cNvSpPr/>
            <p:nvPr/>
          </p:nvSpPr>
          <p:spPr>
            <a:xfrm>
              <a:off x="7956176" y="4551643"/>
              <a:ext cx="39056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466510" y="4658145"/>
              <a:ext cx="914400" cy="7495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480" y="4624695"/>
              <a:ext cx="770219" cy="77021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377" y="4522648"/>
              <a:ext cx="956267" cy="956267"/>
            </a:xfrm>
            <a:prstGeom prst="rect">
              <a:avLst/>
            </a:prstGeom>
          </p:spPr>
        </p:pic>
      </p:grpSp>
      <p:cxnSp>
        <p:nvCxnSpPr>
          <p:cNvPr id="28" name="Straight Arrow Connector 27"/>
          <p:cNvCxnSpPr>
            <a:stCxn id="26" idx="1"/>
            <a:endCxn id="16" idx="3"/>
          </p:cNvCxnSpPr>
          <p:nvPr/>
        </p:nvCxnSpPr>
        <p:spPr>
          <a:xfrm flipH="1">
            <a:off x="6779418" y="5064760"/>
            <a:ext cx="1176758" cy="534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9" y="2839189"/>
            <a:ext cx="624145" cy="62414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6115436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834404" y="4037716"/>
            <a:ext cx="12453" cy="524619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960019" y="5045780"/>
            <a:ext cx="1382461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12" y="1703402"/>
            <a:ext cx="964794" cy="9647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81" y="702160"/>
            <a:ext cx="773400" cy="773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08" y="1640662"/>
            <a:ext cx="624145" cy="624145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5185466" y="5942687"/>
            <a:ext cx="598602" cy="598602"/>
            <a:chOff x="5185466" y="5942687"/>
            <a:chExt cx="598602" cy="59860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839" y="5965059"/>
              <a:ext cx="576229" cy="576229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85466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5865037" y="5942687"/>
            <a:ext cx="598602" cy="598602"/>
            <a:chOff x="5865037" y="5942687"/>
            <a:chExt cx="598602" cy="598602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462" y="5958597"/>
              <a:ext cx="582691" cy="58269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65037" y="5942687"/>
              <a:ext cx="598602" cy="598602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616163" y="5942687"/>
            <a:ext cx="598602" cy="598602"/>
            <a:chOff x="6616163" y="5942687"/>
            <a:chExt cx="598602" cy="598602"/>
          </a:xfrm>
        </p:grpSpPr>
        <p:pic>
          <p:nvPicPr>
            <p:cNvPr id="1026" name="Picture 2" descr="Image result for qemu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67"/>
            <a:stretch/>
          </p:blipFill>
          <p:spPr bwMode="auto">
            <a:xfrm>
              <a:off x="6621839" y="5955711"/>
              <a:ext cx="592926" cy="585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6163" y="5942687"/>
              <a:ext cx="598602" cy="598602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2147294" y="4551643"/>
            <a:ext cx="1758988" cy="13743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EE7D53B-9B4B-3446-BF13-43C592669E65}"/>
              </a:ext>
            </a:extLst>
          </p:cNvPr>
          <p:cNvGrpSpPr/>
          <p:nvPr/>
        </p:nvGrpSpPr>
        <p:grpSpPr>
          <a:xfrm>
            <a:off x="72136" y="3632585"/>
            <a:ext cx="1717137" cy="1826755"/>
            <a:chOff x="227280" y="1415332"/>
            <a:chExt cx="1717137" cy="1826755"/>
          </a:xfrm>
        </p:grpSpPr>
        <p:grpSp>
          <p:nvGrpSpPr>
            <p:cNvPr id="23" name="Group 22"/>
            <p:cNvGrpSpPr/>
            <p:nvPr/>
          </p:nvGrpSpPr>
          <p:grpSpPr>
            <a:xfrm>
              <a:off x="323850" y="1415332"/>
              <a:ext cx="1524000" cy="1524000"/>
              <a:chOff x="6855619" y="1371600"/>
              <a:chExt cx="1524000" cy="15240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855619" y="1371600"/>
                <a:ext cx="1524000" cy="1524000"/>
              </a:xfrm>
              <a:prstGeom prst="ellipse">
                <a:avLst/>
              </a:prstGeom>
              <a:solidFill>
                <a:srgbClr val="BAC5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32" b="8798"/>
              <a:stretch/>
            </p:blipFill>
            <p:spPr>
              <a:xfrm>
                <a:off x="7769590" y="1726135"/>
                <a:ext cx="535093" cy="438616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2971" y="2213254"/>
                <a:ext cx="609295" cy="60929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9824" y="1682058"/>
                <a:ext cx="482693" cy="482693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227280" y="2872755"/>
              <a:ext cx="1717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Input modalities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F124F-FA2F-3943-AD14-F1DBC45AB49E}"/>
              </a:ext>
            </a:extLst>
          </p:cNvPr>
          <p:cNvGrpSpPr/>
          <p:nvPr/>
        </p:nvGrpSpPr>
        <p:grpSpPr>
          <a:xfrm>
            <a:off x="204739" y="1379891"/>
            <a:ext cx="1663840" cy="2103568"/>
            <a:chOff x="164734" y="3479532"/>
            <a:chExt cx="1663840" cy="2103568"/>
          </a:xfrm>
        </p:grpSpPr>
        <p:grpSp>
          <p:nvGrpSpPr>
            <p:cNvPr id="50" name="Group 49"/>
            <p:cNvGrpSpPr/>
            <p:nvPr/>
          </p:nvGrpSpPr>
          <p:grpSpPr>
            <a:xfrm>
              <a:off x="274972" y="3479532"/>
              <a:ext cx="1524000" cy="1524000"/>
              <a:chOff x="9751219" y="2807638"/>
              <a:chExt cx="1524000" cy="152400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9751219" y="2807638"/>
                <a:ext cx="1524000" cy="1524000"/>
              </a:xfrm>
              <a:prstGeom prst="ellipse">
                <a:avLst/>
              </a:prstGeom>
              <a:solidFill>
                <a:srgbClr val="E6D2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2571" y="3298401"/>
                <a:ext cx="493037" cy="493037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700000">
                <a:off x="10602832" y="3224510"/>
                <a:ext cx="627358" cy="627358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164734" y="4936769"/>
              <a:ext cx="16638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Low TCB + fast deployment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FB4D900-89EB-F845-9F1D-83EDAE82E8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54" y="3872324"/>
            <a:ext cx="623694" cy="62369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17E62E9-D02B-544D-8778-1517331FA59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31" y="3872324"/>
            <a:ext cx="623694" cy="6236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46B793-1BE2-8141-8F46-3B6ED29027AF}"/>
              </a:ext>
            </a:extLst>
          </p:cNvPr>
          <p:cNvGrpSpPr/>
          <p:nvPr/>
        </p:nvGrpSpPr>
        <p:grpSpPr>
          <a:xfrm>
            <a:off x="5378789" y="4562335"/>
            <a:ext cx="1400629" cy="1396262"/>
            <a:chOff x="5378789" y="4562335"/>
            <a:chExt cx="1400629" cy="1396262"/>
          </a:xfrm>
        </p:grpSpPr>
        <p:grpSp>
          <p:nvGrpSpPr>
            <p:cNvPr id="47" name="Group 46"/>
            <p:cNvGrpSpPr/>
            <p:nvPr/>
          </p:nvGrpSpPr>
          <p:grpSpPr>
            <a:xfrm>
              <a:off x="5378789" y="4562335"/>
              <a:ext cx="1400629" cy="1396262"/>
              <a:chOff x="5378789" y="4562335"/>
              <a:chExt cx="1400629" cy="1396262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17"/>
              <a:srcRect l="35542" t="19680" r="35441" b="39379"/>
              <a:stretch/>
            </p:blipFill>
            <p:spPr>
              <a:xfrm>
                <a:off x="5378789" y="4562335"/>
                <a:ext cx="1400629" cy="101554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5697509" y="5558487"/>
                <a:ext cx="8483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" panose="020F0502020204030204"/>
                  </a:rPr>
                  <a:t>IOHub</a:t>
                </a:r>
              </a:p>
            </p:txBody>
          </p:sp>
        </p:grp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529E526-0343-2243-B994-263DE7A41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080" y="4672484"/>
              <a:ext cx="623694" cy="623694"/>
            </a:xfrm>
            <a:prstGeom prst="rect">
              <a:avLst/>
            </a:prstGeom>
          </p:spPr>
        </p:pic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6D6989BA-194A-EA4B-9AC1-56858581FB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98" y="702160"/>
            <a:ext cx="623694" cy="6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5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62" y="4992911"/>
            <a:ext cx="773400" cy="77340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573939" y="188319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559398" y="2971927"/>
            <a:ext cx="3205141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559398" y="3559361"/>
            <a:ext cx="3265669" cy="479366"/>
          </a:xfrm>
          <a:prstGeom prst="rect">
            <a:avLst/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119173" y="6048768"/>
            <a:ext cx="93948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&lt;form action=“/</a:t>
            </a:r>
            <a:r>
              <a:rPr lang="en-US" dirty="0" err="1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signature = “0x45AB…”, id = “0x0ab”</a:t>
            </a:r>
            <a:r>
              <a:rPr lang="en-US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7114306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61" name="Oval 60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3" y="4876800"/>
            <a:ext cx="1143000" cy="1143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35" y="4866522"/>
            <a:ext cx="675367" cy="675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304EF-78C6-2C48-897E-00EBF59C5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22" y="1803400"/>
            <a:ext cx="30734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Overlay Generation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93419" y="1318233"/>
            <a:ext cx="3539206" cy="4032691"/>
            <a:chOff x="1259013" y="1763487"/>
            <a:chExt cx="3539206" cy="4032691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1971661"/>
              <a:ext cx="3539206" cy="382451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763487"/>
              <a:ext cx="1584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759729" y="3572319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74" name="Oval 73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6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12479513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Integrity – Input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4493419" y="1526407"/>
            <a:ext cx="3539206" cy="3824517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421" y="4787171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18754" y="4774282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88153" y="1938986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398" y="1956488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88153" y="2490543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59398" y="2508045"/>
            <a:ext cx="114807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rate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3939" y="1680182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7286" y="1318233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7286" y="3609240"/>
            <a:ext cx="181492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(mg/cc)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34563" y="4159266"/>
            <a:ext cx="18582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(mg/cc)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288153" y="3024628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46145" y="304213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1888" y="1932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31888" y="2484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1888" y="30246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2" name="Isosceles Triangle 41"/>
          <p:cNvSpPr/>
          <p:nvPr/>
        </p:nvSpPr>
        <p:spPr>
          <a:xfrm>
            <a:off x="7779081" y="184933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flipV="1">
            <a:off x="7779081" y="4641387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3"/>
            <a:endCxn id="43" idx="3"/>
          </p:cNvCxnSpPr>
          <p:nvPr/>
        </p:nvCxnSpPr>
        <p:spPr>
          <a:xfrm>
            <a:off x="7868836" y="2004081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25067" y="2062071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311372" y="3821946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226837" y="3607112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311372" y="4331525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26837" y="4116691"/>
            <a:ext cx="552243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780" y="3745746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471258" y="4245515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232029" y="36132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2472" y="4111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569619" y="1716737"/>
            <a:ext cx="3399193" cy="3549874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670301" y="1663799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949982" y="1600431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19" y="2144384"/>
            <a:ext cx="255037" cy="242811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132152" y="4837807"/>
            <a:ext cx="2137590" cy="1026233"/>
            <a:chOff x="8028403" y="4522648"/>
            <a:chExt cx="2099323" cy="1026233"/>
          </a:xfrm>
        </p:grpSpPr>
        <p:sp>
          <p:nvSpPr>
            <p:cNvPr id="64" name="Rounded Rectangle 63"/>
            <p:cNvSpPr/>
            <p:nvPr/>
          </p:nvSpPr>
          <p:spPr>
            <a:xfrm>
              <a:off x="8028403" y="4522648"/>
              <a:ext cx="2099323" cy="1026233"/>
            </a:xfrm>
            <a:prstGeom prst="roundRect">
              <a:avLst>
                <a:gd name="adj" fmla="val 10215"/>
              </a:avLst>
            </a:prstGeom>
            <a:solidFill>
              <a:srgbClr val="BAC5E8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9051790" y="4658145"/>
              <a:ext cx="914400" cy="74953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61" y="4624695"/>
              <a:ext cx="770219" cy="770219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6673711" y="19472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73711" y="24994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673711" y="303963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273852" y="3628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34295" y="412646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23850" y="1600200"/>
            <a:ext cx="1524000" cy="1524000"/>
            <a:chOff x="603009" y="2819400"/>
            <a:chExt cx="1524000" cy="1524000"/>
          </a:xfrm>
        </p:grpSpPr>
        <p:sp>
          <p:nvSpPr>
            <p:cNvPr id="105" name="Oval 104"/>
            <p:cNvSpPr/>
            <p:nvPr/>
          </p:nvSpPr>
          <p:spPr>
            <a:xfrm>
              <a:off x="603009" y="2819400"/>
              <a:ext cx="1524000" cy="1524000"/>
            </a:xfrm>
            <a:prstGeom prst="ellipse">
              <a:avLst/>
            </a:prstGeom>
            <a:solidFill>
              <a:srgbClr val="EAD6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122" y="3581400"/>
              <a:ext cx="470958" cy="47095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819" y="3156064"/>
              <a:ext cx="467585" cy="467585"/>
            </a:xfrm>
            <a:prstGeom prst="rect">
              <a:avLst/>
            </a:prstGeom>
          </p:spPr>
        </p:pic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433702" y="5063220"/>
            <a:ext cx="533701" cy="533701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890501" y="4968395"/>
            <a:ext cx="1059481" cy="82782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 rotWithShape="1">
          <a:blip r:embed="rId9"/>
          <a:srcRect l="35542" t="19680" r="35441" b="39379"/>
          <a:stretch/>
        </p:blipFill>
        <p:spPr>
          <a:xfrm>
            <a:off x="2436019" y="5051268"/>
            <a:ext cx="1018563" cy="7385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27280" y="3135868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Simultaneous IO</a:t>
            </a:r>
          </a:p>
        </p:txBody>
      </p:sp>
    </p:spTree>
    <p:extLst>
      <p:ext uri="{BB962C8B-B14F-4D97-AF65-F5344CB8AC3E}">
        <p14:creationId xmlns:p14="http://schemas.microsoft.com/office/powerpoint/2010/main" val="25538020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4864E-7 2.59259E-6 L 0.01094 2.59259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2181E-6 -2.59259E-6 L 0.03413 0.001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887E-7 -4.07407E-6 L -0.01967 0.4030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0" grpId="0" animBg="1"/>
      <p:bldP spid="51" grpId="0" animBg="1"/>
      <p:bldP spid="71" grpId="0"/>
      <p:bldP spid="72" grpId="0"/>
      <p:bldP spid="73" grpId="0"/>
      <p:bldP spid="74" grpId="0"/>
      <p:bldP spid="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1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C76101A-A129-604B-814A-52543C534888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29718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326334"/>
            <a:ext cx="12187238" cy="3531665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93419" y="2971801"/>
            <a:ext cx="76938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2971801"/>
            <a:ext cx="2893219" cy="35453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07CAF-5B67-8C49-A34D-D88E8E89FBDE}"/>
              </a:ext>
            </a:extLst>
          </p:cNvPr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</p:spTree>
    <p:extLst>
      <p:ext uri="{BB962C8B-B14F-4D97-AF65-F5344CB8AC3E}">
        <p14:creationId xmlns:p14="http://schemas.microsoft.com/office/powerpoint/2010/main" val="2630809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647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121819" y="3352800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64412995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7617619" y="5029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Put 1 in front of all inputs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21819" y="3296554"/>
            <a:ext cx="16764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0" y="0"/>
            <a:ext cx="12187238" cy="4038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98019" y="4056746"/>
            <a:ext cx="15240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8731" y="4469496"/>
            <a:ext cx="12187238" cy="2388504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8219" y="4038600"/>
            <a:ext cx="7380288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8731" y="4038600"/>
            <a:ext cx="3121819" cy="430896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7950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806061" y="1168034"/>
            <a:ext cx="2909820" cy="195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218" y="4267201"/>
            <a:ext cx="2665052" cy="133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stCxn id="72" idx="0"/>
            <a:endCxn id="3074" idx="1"/>
          </p:cNvCxnSpPr>
          <p:nvPr/>
        </p:nvCxnSpPr>
        <p:spPr>
          <a:xfrm rot="5400000" flipH="1" flipV="1">
            <a:off x="6950841" y="1048184"/>
            <a:ext cx="757287" cy="2953154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FA9930B-AB8D-FC44-B817-177263CD3C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37" y="1037033"/>
            <a:ext cx="1231305" cy="12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19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80469" y="1719488"/>
            <a:ext cx="11537950" cy="4210046"/>
          </a:xfrm>
        </p:spPr>
        <p:txBody>
          <a:bodyPr/>
          <a:lstStyle/>
          <a:p>
            <a:r>
              <a:rPr lang="en-US" dirty="0"/>
              <a:t>Output Integrity: Low cognitive load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Several existing mechanisms</a:t>
            </a:r>
          </a:p>
          <a:p>
            <a:pPr lvl="1"/>
            <a:r>
              <a:rPr lang="en-US" dirty="0" err="1"/>
              <a:t>Lightbox</a:t>
            </a:r>
            <a:endParaRPr lang="en-US" dirty="0"/>
          </a:p>
          <a:p>
            <a:pPr lvl="1"/>
            <a:r>
              <a:rPr lang="en-US" dirty="0"/>
              <a:t>Highlight</a:t>
            </a:r>
          </a:p>
          <a:p>
            <a:pPr lvl="1"/>
            <a:r>
              <a:rPr lang="en-US" dirty="0"/>
              <a:t>Freezing</a:t>
            </a:r>
          </a:p>
          <a:p>
            <a:pPr lvl="1"/>
            <a:r>
              <a:rPr lang="en-US" dirty="0"/>
              <a:t>Combination</a:t>
            </a:r>
          </a:p>
          <a:p>
            <a:r>
              <a:rPr lang="en-US" dirty="0"/>
              <a:t>How to determine when to engage?</a:t>
            </a:r>
          </a:p>
          <a:p>
            <a:pPr lvl="1"/>
            <a:r>
              <a:rPr lang="en-US" dirty="0"/>
              <a:t>Track pointer</a:t>
            </a:r>
          </a:p>
          <a:p>
            <a:pPr lvl="1"/>
            <a:r>
              <a:rPr lang="en-US" dirty="0"/>
              <a:t>Mouse movement on the overlay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Grabbing User Attention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2419" y="1592714"/>
            <a:ext cx="1524000" cy="1524000"/>
            <a:chOff x="6704915" y="2807638"/>
            <a:chExt cx="1524000" cy="1524000"/>
          </a:xfrm>
        </p:grpSpPr>
        <p:sp>
          <p:nvSpPr>
            <p:cNvPr id="8" name="Oval 7"/>
            <p:cNvSpPr/>
            <p:nvPr/>
          </p:nvSpPr>
          <p:spPr>
            <a:xfrm>
              <a:off x="6704915" y="2807638"/>
              <a:ext cx="1524000" cy="1524000"/>
            </a:xfrm>
            <a:prstGeom prst="ellipse">
              <a:avLst/>
            </a:prstGeom>
            <a:solidFill>
              <a:srgbClr val="B4EE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15" y="3162173"/>
              <a:ext cx="914095" cy="91409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9379" y="3135868"/>
            <a:ext cx="1930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30022243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and TCB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353219" y="1627154"/>
            <a:ext cx="4460121" cy="442256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541419" y="689561"/>
            <a:ext cx="1524000" cy="1524000"/>
            <a:chOff x="9751219" y="2807638"/>
            <a:chExt cx="1524000" cy="1524000"/>
          </a:xfrm>
        </p:grpSpPr>
        <p:sp>
          <p:nvSpPr>
            <p:cNvPr id="35" name="Oval 34"/>
            <p:cNvSpPr/>
            <p:nvPr/>
          </p:nvSpPr>
          <p:spPr>
            <a:xfrm>
              <a:off x="9751219" y="2807638"/>
              <a:ext cx="1524000" cy="1524000"/>
            </a:xfrm>
            <a:prstGeom prst="ellipse">
              <a:avLst/>
            </a:prstGeom>
            <a:solidFill>
              <a:srgbClr val="E6D2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2571" y="3298401"/>
              <a:ext cx="493037" cy="493037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10602832" y="3224510"/>
              <a:ext cx="627358" cy="6273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139512" y="2381385"/>
            <a:ext cx="1563707" cy="461598"/>
            <a:chOff x="5139512" y="2381385"/>
            <a:chExt cx="1563707" cy="4615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381385"/>
              <a:ext cx="461598" cy="461598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749112" y="239801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25.16M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139512" y="2971800"/>
            <a:ext cx="1563707" cy="459330"/>
            <a:chOff x="5139512" y="2971800"/>
            <a:chExt cx="1563707" cy="45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512" y="2971800"/>
              <a:ext cx="459330" cy="459330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749112" y="3014513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20.92M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76441" y="3572647"/>
            <a:ext cx="1254138" cy="478654"/>
            <a:chOff x="5076441" y="3572647"/>
            <a:chExt cx="1254138" cy="478654"/>
          </a:xfrm>
        </p:grpSpPr>
        <p:pic>
          <p:nvPicPr>
            <p:cNvPr id="2050" name="Picture 2" descr="Image result for spidermonkey firefox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37" b="6168"/>
            <a:stretch/>
          </p:blipFill>
          <p:spPr bwMode="auto">
            <a:xfrm>
              <a:off x="5076441" y="3572647"/>
              <a:ext cx="546446" cy="47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/>
            <p:cNvSpPr/>
            <p:nvPr/>
          </p:nvSpPr>
          <p:spPr>
            <a:xfrm>
              <a:off x="5825312" y="3623957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2M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39513" y="4167418"/>
            <a:ext cx="1280834" cy="459330"/>
            <a:chOff x="5139513" y="4167418"/>
            <a:chExt cx="1280834" cy="459330"/>
          </a:xfrm>
        </p:grpSpPr>
        <p:pic>
          <p:nvPicPr>
            <p:cNvPr id="2052" name="Picture 4" descr="Image result for arch linux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513" y="4167418"/>
              <a:ext cx="459330" cy="45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5825312" y="4212417"/>
              <a:ext cx="5950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71K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55301" y="4822916"/>
            <a:ext cx="1393286" cy="467586"/>
            <a:chOff x="5155301" y="4822916"/>
            <a:chExt cx="1393286" cy="46758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5301" y="4822916"/>
              <a:ext cx="467586" cy="46758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825312" y="4872043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39512" y="5450206"/>
            <a:ext cx="1639907" cy="581028"/>
            <a:chOff x="5139512" y="5450206"/>
            <a:chExt cx="1639907" cy="581028"/>
          </a:xfrm>
        </p:grpSpPr>
        <p:pic>
          <p:nvPicPr>
            <p:cNvPr id="2054" name="Picture 6" descr="Image result for linux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3" t="3112" r="1931" b="4059"/>
            <a:stretch/>
          </p:blipFill>
          <p:spPr bwMode="auto">
            <a:xfrm>
              <a:off x="5139512" y="5450206"/>
              <a:ext cx="500886" cy="58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825312" y="5556054"/>
              <a:ext cx="9541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36.68M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/>
          <a:srcRect l="35542" t="19680" r="35441" b="39379"/>
          <a:stretch/>
        </p:blipFill>
        <p:spPr>
          <a:xfrm>
            <a:off x="10323772" y="2381385"/>
            <a:ext cx="805047" cy="583708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9826955" y="3118208"/>
            <a:ext cx="1523561" cy="584561"/>
            <a:chOff x="9458938" y="2842983"/>
            <a:chExt cx="1523561" cy="58456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2842983"/>
              <a:ext cx="584561" cy="584561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0323344" y="2950597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1.9K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9824687" y="3780425"/>
            <a:ext cx="1525829" cy="584561"/>
            <a:chOff x="9456670" y="3427544"/>
            <a:chExt cx="1525829" cy="58456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6670" y="3427544"/>
              <a:ext cx="584561" cy="58456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0323344" y="3635594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3.5K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826955" y="4569732"/>
            <a:ext cx="1433793" cy="582293"/>
            <a:chOff x="9458938" y="4174956"/>
            <a:chExt cx="1433793" cy="5822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938" y="4174956"/>
              <a:ext cx="582293" cy="582293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10323344" y="4281436"/>
              <a:ext cx="569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893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35445" y="5392293"/>
            <a:ext cx="1779191" cy="369332"/>
            <a:chOff x="9267428" y="5056966"/>
            <a:chExt cx="1779191" cy="369332"/>
          </a:xfrm>
        </p:grpSpPr>
        <p:pic>
          <p:nvPicPr>
            <p:cNvPr id="2056" name="Picture 8" descr="Image result for tinycore linux logo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7428" y="5073100"/>
              <a:ext cx="967581" cy="336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10323344" y="5056966"/>
              <a:ext cx="7232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121K</a:t>
              </a:r>
            </a:p>
          </p:txBody>
        </p:sp>
      </p:grpSp>
      <p:sp>
        <p:nvSpPr>
          <p:cNvPr id="49" name="Rectangle 48"/>
          <p:cNvSpPr/>
          <p:nvPr/>
        </p:nvSpPr>
        <p:spPr>
          <a:xfrm>
            <a:off x="6564100" y="1257822"/>
            <a:ext cx="977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Low TCB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132712" y="1257822"/>
            <a:ext cx="1745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Fast deployment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</p:spPr>
            <p:txBody>
              <a:bodyPr/>
              <a:lstStyle/>
              <a:p>
                <a:r>
                  <a:rPr lang="en-US" dirty="0"/>
                  <a:t>Display latency: 21.67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lvl="1"/>
                <a:r>
                  <a:rPr lang="en-US" dirty="0"/>
                  <a:t>~46 fps</a:t>
                </a:r>
              </a:p>
              <a:p>
                <a:r>
                  <a:rPr lang="en-US" dirty="0"/>
                  <a:t>Mouse latency: 250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Keyboard latency: 170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Pointer detection accuracy: 0.997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569" y="1719488"/>
                <a:ext cx="11537950" cy="4210046"/>
              </a:xfrm>
              <a:blipFill>
                <a:blip r:embed="rId3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research</a:t>
            </a:r>
          </a:p>
          <a:p>
            <a:pPr lvl="1"/>
            <a:r>
              <a:rPr lang="en-US" dirty="0"/>
              <a:t>Drawbacks</a:t>
            </a:r>
          </a:p>
          <a:p>
            <a:pPr lvl="1"/>
            <a:r>
              <a:rPr lang="en-US" dirty="0"/>
              <a:t>Observations</a:t>
            </a:r>
          </a:p>
          <a:p>
            <a:r>
              <a:rPr lang="en-US" dirty="0"/>
              <a:t>Requirements for Trusted Path</a:t>
            </a:r>
          </a:p>
          <a:p>
            <a:r>
              <a:rPr lang="en-US" dirty="0" err="1"/>
              <a:t>ProtectIOn</a:t>
            </a:r>
            <a:r>
              <a:rPr lang="en-US" dirty="0"/>
              <a:t> design</a:t>
            </a:r>
          </a:p>
          <a:p>
            <a:r>
              <a:rPr lang="en-US" dirty="0"/>
              <a:t>Prototype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6748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895165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75" y="1572578"/>
            <a:ext cx="2265044" cy="22650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619" y="1713294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38" y="16002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View</a:t>
            </a:r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295270" y="2956974"/>
            <a:ext cx="712749" cy="159186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Trusted path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331" y="2990785"/>
            <a:ext cx="1367288" cy="13672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097024" y="2929120"/>
            <a:ext cx="1923711" cy="1338079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301268" y="3039026"/>
            <a:ext cx="678195" cy="55591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 flipV="1">
            <a:off x="2278836" y="3594944"/>
            <a:ext cx="818188" cy="3216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48864" y="46230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33950" y="4623085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28286" y="462308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IO devices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93625" y="46230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5003270" y="3405306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05" y="2312894"/>
            <a:ext cx="845858" cy="8458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99" y="2004202"/>
            <a:ext cx="1051280" cy="10512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1838517"/>
            <a:ext cx="1051280" cy="10512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17" y="3004336"/>
            <a:ext cx="540726" cy="54072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b="10939"/>
          <a:stretch/>
        </p:blipFill>
        <p:spPr>
          <a:xfrm>
            <a:off x="3694294" y="3629152"/>
            <a:ext cx="773884" cy="6046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322" y="2990785"/>
            <a:ext cx="845858" cy="8458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2990785"/>
            <a:ext cx="1126825" cy="11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2/26/20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Overlay: Output Manipulation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3453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68253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76347" y="34824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4581" y="398103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A16C2DA-4EFF-7D4C-9E11-1485829EC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81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1: Transaction Confirmation Device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59013" y="2168682"/>
            <a:ext cx="3539206" cy="362749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48015" y="5232425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4348" y="5219536"/>
            <a:ext cx="999415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747" y="2384240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4992" y="2401742"/>
            <a:ext cx="118974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Heart beat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3747" y="2935797"/>
            <a:ext cx="1367772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4992" y="2953299"/>
            <a:ext cx="11448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 (U)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39533" y="2125436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2880" y="197166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Remote device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02880" y="4054494"/>
            <a:ext cx="183896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Low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00157" y="4604520"/>
            <a:ext cx="188224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High limit (mg/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3747" y="3469882"/>
            <a:ext cx="1367771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11739" y="348738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Basal rate (U/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7482" y="23774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97482" y="292973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97482" y="346988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9" name="Isosceles Triangle 48"/>
          <p:cNvSpPr/>
          <p:nvPr/>
        </p:nvSpPr>
        <p:spPr>
          <a:xfrm>
            <a:off x="4544675" y="2294585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 flipV="1">
            <a:off x="4544675" y="5086641"/>
            <a:ext cx="179510" cy="1547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49" idx="3"/>
            <a:endCxn id="50" idx="3"/>
          </p:cNvCxnSpPr>
          <p:nvPr/>
        </p:nvCxnSpPr>
        <p:spPr>
          <a:xfrm>
            <a:off x="4634430" y="2449335"/>
            <a:ext cx="0" cy="2637306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590661" y="2507325"/>
            <a:ext cx="87537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076966" y="4267200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992432" y="4052366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076966" y="4776779"/>
            <a:ext cx="856240" cy="0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992432" y="4561945"/>
            <a:ext cx="429086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10374" y="4191000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05086" y="4690769"/>
            <a:ext cx="875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997623" y="4058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60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58066" y="45567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105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8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207" y="4602227"/>
            <a:ext cx="1234617" cy="1234617"/>
          </a:xfrm>
        </p:spPr>
      </p:pic>
      <p:grpSp>
        <p:nvGrpSpPr>
          <p:cNvPr id="39" name="Group 38"/>
          <p:cNvGrpSpPr/>
          <p:nvPr/>
        </p:nvGrpSpPr>
        <p:grpSpPr>
          <a:xfrm>
            <a:off x="9763126" y="1352801"/>
            <a:ext cx="1153385" cy="1154524"/>
            <a:chOff x="8353048" y="2057400"/>
            <a:chExt cx="2532507" cy="2535007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2057400"/>
              <a:ext cx="1153385" cy="115338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6" y="2057401"/>
              <a:ext cx="1148348" cy="114834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3048" y="3439022"/>
              <a:ext cx="1153385" cy="115338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7207" y="3438144"/>
              <a:ext cx="1148348" cy="1148348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485" y="2903683"/>
            <a:ext cx="1236091" cy="1236091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45788" y="1369445"/>
            <a:ext cx="2605231" cy="5162551"/>
            <a:chOff x="6025063" y="1369445"/>
            <a:chExt cx="2605231" cy="5162551"/>
          </a:xfrm>
        </p:grpSpPr>
        <p:pic>
          <p:nvPicPr>
            <p:cNvPr id="55" name="Picture 4" descr="Image result for transaction confirmation device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5063" y="1369445"/>
              <a:ext cx="2605231" cy="5162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6271838" y="3982430"/>
              <a:ext cx="2023311" cy="1615827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Android Protected Confirmation</a:t>
              </a:r>
            </a:p>
            <a:p>
              <a:pPr lvl="0">
                <a:defRPr/>
              </a:pP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You are going to program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Heart beat 75 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Insulin 177U</a:t>
              </a: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Basal rate 0.025 U/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Hr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Low level 60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High level 105 mg/</a:t>
              </a:r>
              <a:r>
                <a:rPr lang="en-US" sz="1100" kern="0" dirty="0" err="1">
                  <a:solidFill>
                    <a:prstClr val="black"/>
                  </a:solidFill>
                  <a:latin typeface="Calibri" panose="020F0502020204030204"/>
                </a:rPr>
                <a:t>dL</a:t>
              </a:r>
              <a:endParaRPr lang="en-US" sz="11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lvl="0"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Calibri" panose="020F0502020204030204"/>
                </a:rPr>
                <a:t>And more ……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821024" y="1971661"/>
            <a:ext cx="2106229" cy="4048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66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Input Signing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328144" y="2122613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6328144" y="3375231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9413" y="1821945"/>
            <a:ext cx="3539206" cy="3824517"/>
            <a:chOff x="627203" y="1821945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627203" y="2018966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116205" y="5082709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2538" y="5069820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21937" y="2234524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93182" y="2252026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21937" y="2786081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93182" y="2803583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7723" y="1975720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1070" y="1821945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1070" y="3904778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8347" y="4454804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21937" y="3320166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79929" y="3337668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765672" y="22277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65672" y="27800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765672" y="332016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3912865" y="2144869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3912865" y="493692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002620" y="2299619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3958851" y="2357609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2445156" y="4117484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360622" y="3902650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2445156" y="4627063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360622" y="4412229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78564" y="4041284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73276" y="4541053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365813" y="39087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26256" y="440700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61" y="2227839"/>
            <a:ext cx="583794" cy="5837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57132" y="2820988"/>
            <a:ext cx="2631487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Heart beat 75 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kern="0" dirty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kern="0" dirty="0" err="1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2/24/20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manipulation attack</a:t>
            </a:r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1777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177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1777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1777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25298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30CFC2-8A6E-D447-AB34-B4865E6CD3E4}"/>
              </a:ext>
            </a:extLst>
          </p:cNvPr>
          <p:cNvSpPr txBox="1"/>
          <p:nvPr/>
        </p:nvSpPr>
        <p:spPr>
          <a:xfrm>
            <a:off x="1064419" y="5938769"/>
            <a:ext cx="389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IntegriKey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6" grpId="0" animBg="1"/>
      <p:bldP spid="27" grpId="0" animBg="1"/>
      <p:bldP spid="28" grpId="0"/>
      <p:bldP spid="2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>
            <a:extLst>
              <a:ext uri="{FF2B5EF4-FFF2-40B4-BE49-F238E27FC236}">
                <a16:creationId xmlns:a16="http://schemas.microsoft.com/office/drawing/2014/main" id="{6FEBBF95-174B-0A4C-9F4E-2A4830617413}"/>
              </a:ext>
            </a:extLst>
          </p:cNvPr>
          <p:cNvSpPr/>
          <p:nvPr/>
        </p:nvSpPr>
        <p:spPr>
          <a:xfrm>
            <a:off x="4645819" y="3149464"/>
            <a:ext cx="2209800" cy="367637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2/22/20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3: Overlay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585" y="5132523"/>
            <a:ext cx="1143000" cy="1143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46A1A9-DF5E-1747-BC79-9176AA872B59}"/>
              </a:ext>
            </a:extLst>
          </p:cNvPr>
          <p:cNvGrpSpPr/>
          <p:nvPr/>
        </p:nvGrpSpPr>
        <p:grpSpPr>
          <a:xfrm>
            <a:off x="7036345" y="1249602"/>
            <a:ext cx="3539206" cy="5038270"/>
            <a:chOff x="1500695" y="1308282"/>
            <a:chExt cx="3539206" cy="503827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545" y="5196792"/>
              <a:ext cx="1149760" cy="1149760"/>
            </a:xfrm>
            <a:prstGeom prst="rect">
              <a:avLst/>
            </a:prstGeom>
          </p:spPr>
        </p:pic>
        <p:sp>
          <p:nvSpPr>
            <p:cNvPr id="90" name="Rounded Rectangle 89"/>
            <p:cNvSpPr/>
            <p:nvPr/>
          </p:nvSpPr>
          <p:spPr>
            <a:xfrm>
              <a:off x="1500695" y="1505303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989697" y="456904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426030" y="4556157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295429" y="1720861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566674" y="1738363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95429" y="2272418"/>
              <a:ext cx="1367772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566674" y="2289920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581215" y="1462057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544562" y="1308282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544562" y="3391115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541839" y="3941141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295429" y="2806503"/>
              <a:ext cx="1367771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53421" y="2824005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639164" y="171407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639164" y="226635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639164" y="2806503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786357" y="1631206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786357" y="4423262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876112" y="1785956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832343" y="1843946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318648" y="3603821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4234114" y="3388987"/>
              <a:ext cx="429086" cy="37921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318648" y="41134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4234114" y="3898566"/>
              <a:ext cx="429086" cy="379214"/>
            </a:xfrm>
            <a:prstGeom prst="rect">
              <a:avLst/>
            </a:prstGeom>
            <a:solidFill>
              <a:srgbClr val="CAFF15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452056" y="3527621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746768" y="402739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39305" y="3395085"/>
              <a:ext cx="418704" cy="369332"/>
            </a:xfrm>
            <a:prstGeom prst="rect">
              <a:avLst/>
            </a:prstGeom>
            <a:solidFill>
              <a:srgbClr val="CAFF15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188619" y="389334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52512" y="124960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4F7DF2-ED8D-9E47-8C7D-5572E65EA403}"/>
              </a:ext>
            </a:extLst>
          </p:cNvPr>
          <p:cNvGrpSpPr/>
          <p:nvPr/>
        </p:nvGrpSpPr>
        <p:grpSpPr>
          <a:xfrm>
            <a:off x="5395697" y="2758500"/>
            <a:ext cx="654231" cy="1296219"/>
            <a:chOff x="5395697" y="2758500"/>
            <a:chExt cx="654231" cy="12962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9DD3DB-75A4-3646-B86E-03181112C37A}"/>
                </a:ext>
              </a:extLst>
            </p:cNvPr>
            <p:cNvSpPr/>
            <p:nvPr/>
          </p:nvSpPr>
          <p:spPr>
            <a:xfrm>
              <a:off x="5395697" y="2758500"/>
              <a:ext cx="631426" cy="12962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CC6B01-FDB1-124B-9843-189830A7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3" t="12095" r="29821" b="21238"/>
            <a:stretch/>
          </p:blipFill>
          <p:spPr>
            <a:xfrm>
              <a:off x="5464226" y="2765325"/>
              <a:ext cx="585702" cy="1162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11195</TotalTime>
  <Words>1386</Words>
  <Application>Microsoft Macintosh PowerPoint</Application>
  <PresentationFormat>Custom</PresentationFormat>
  <Paragraphs>484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Calibri</vt:lpstr>
      <vt:lpstr>Cambria Math</vt:lpstr>
      <vt:lpstr>Consolas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Motivation</vt:lpstr>
      <vt:lpstr>Remote Trusted path</vt:lpstr>
      <vt:lpstr>Solution 1: Transaction Confirmation Device</vt:lpstr>
      <vt:lpstr>Solution 2: Input Signing</vt:lpstr>
      <vt:lpstr>Display manipulation attack</vt:lpstr>
      <vt:lpstr>Observation 1</vt:lpstr>
      <vt:lpstr>Solution 3: Overlay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Requirements</vt:lpstr>
      <vt:lpstr>Requirements</vt:lpstr>
      <vt:lpstr>Requirements</vt:lpstr>
      <vt:lpstr>Requirements</vt:lpstr>
      <vt:lpstr>ProtectIOn</vt:lpstr>
      <vt:lpstr>IO Integrity – Overlay Generation</vt:lpstr>
      <vt:lpstr>IO Integrity – Overlay Generation</vt:lpstr>
      <vt:lpstr>IO Integrity – Overlay Generation</vt:lpstr>
      <vt:lpstr>IO Integrity – Input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Summary</vt:lpstr>
      <vt:lpstr>PowerPoint Presentation</vt:lpstr>
      <vt:lpstr>PowerPoint Presentation</vt:lpstr>
      <vt:lpstr>Prototype View</vt:lpstr>
      <vt:lpstr>Other Trusted Path Solutions</vt:lpstr>
      <vt:lpstr>How to Build a Trusted Path</vt:lpstr>
      <vt:lpstr>Definition: Violation of Input/output Integrity</vt:lpstr>
      <vt:lpstr>Verification</vt:lpstr>
      <vt:lpstr>Overlay: Output Manipulation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346</cp:revision>
  <cp:lastPrinted>2013-06-08T11:22:51Z</cp:lastPrinted>
  <dcterms:created xsi:type="dcterms:W3CDTF">2019-12-03T10:53:56Z</dcterms:created>
  <dcterms:modified xsi:type="dcterms:W3CDTF">2020-02-26T18:24:47Z</dcterms:modified>
</cp:coreProperties>
</file>